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0" r:id="rId4"/>
    <p:sldId id="257" r:id="rId5"/>
    <p:sldId id="258" r:id="rId6"/>
    <p:sldId id="259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40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28558-2627-4A8B-A400-647BAC3AADDD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38A49-DF3A-4B14-8A40-4376D7442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56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38A49-DF3A-4B14-8A40-4376D74429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85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38A49-DF3A-4B14-8A40-4376D74429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3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9124-3CB4-551F-4EEF-9DBC1299C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1D437-08F3-AE86-4F46-75D9DB7BA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8D80B-EBF0-5D12-4FB1-A0DC6D6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66DB3-D8D3-5C1A-0FE1-8B62D457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97736-E8D5-2C9B-391E-1F628C03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49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6C48-BAD1-601E-DC9E-865D32FD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7FB4A-9A48-97B9-7656-983795EFF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FAA84-2D4B-3100-DD91-15431EAA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472D-A32E-BCFF-62F7-E2A12FB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1B60-A5DB-1568-731D-12E228FC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62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533D8-C252-608F-1622-B77D05BF1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24DE-069A-BA83-67E3-5388DA0E9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7952C-EF2A-553E-1623-8130C25E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6B4F-C16A-C942-B5A2-9D724757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A6A31-E0B1-CCF1-EAB4-CC06BED1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57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155D-6637-C508-DA21-D4BB843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B2FD6-7A1E-1567-DBCF-2F851284F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F1AE-E9D6-E87B-E3B1-DFD46EF1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3693-24F3-9F46-3372-B25E5852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AD4E3-44F6-CE6F-8492-4A46B27C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45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FC7B-8534-479B-C170-EABFA139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E62A8-8D8C-AA76-7883-1C63AA249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ED153-745E-EF82-3AE2-2CF58759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B2E9-24BD-4E8C-2DEE-8E5087BA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59E2-D1BD-1146-A49F-27A40EB1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48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E84C-8497-D0F3-00A3-A0D07106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8DB2-97A7-02F3-3497-C0315635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404D1-AF24-134B-BCD4-1A36B5D8D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D1B7F-8F3C-B19C-04AA-DC7E6A6C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C4EBB-12EA-D189-BFB2-811000D3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31CF2-4CFC-7D9C-1EB2-9B9A39C7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48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C97B-97CA-990A-420F-0D8E6842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46CE1-51F4-71B8-53E4-AF4B7081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22A93-3BA7-EF74-257A-0DB609270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46049-7DED-109A-D1C8-9D4FB4CC8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B7686-C030-30DD-9133-E7667D2B8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56D36-F1C4-3A2A-60A4-F9925884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C9071-4351-ADB0-4568-43F44195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A7703-E832-8FC4-BE4C-2C087DCD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56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B33D-B29D-24C9-C198-71AC90B4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CF378-EB18-59BF-01CF-D03838A3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6DAD3-A9EB-03B4-7F19-D128C87B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A5F39-237C-A0FB-1686-D9EEF727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42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3C019-AEBD-11BF-9189-CDEBA409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46276-418D-7E7B-2291-3EF7D3B6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F91F6-F21F-F3C3-4C57-97EFBE21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63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E15E-7F52-B9F9-C4E4-4A526E43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5B43-B0B4-44A3-152C-2562A10A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24921-12BC-6A96-EE8A-354E6561E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09C6D-E5CC-2FCC-72EF-A53EF8D2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951BB-8EB2-E05A-2F23-0BE14854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11D87-449C-F446-F50B-A9F31C2E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00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22C5-E943-15B4-0B0A-A8052CCD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4B8BC-CFF6-C6CC-C93F-D5AAE5E39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70E58-1C87-94A5-8AAD-906659804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96127-D0F1-1DB9-E345-12FBACD5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7020-AC39-E642-FA82-2055200D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4E29-D873-55C3-CEDF-75141DB0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67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F9DDB-1DA2-0D8B-FC2E-5C6E9972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28BD5-6914-9A5D-5FE7-5A28B7C2F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5D45-F427-397A-C457-9323D6553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61800-445E-4848-81A8-E0138AE8B09B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BD75-6CEF-74A2-3224-22110A5C7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64DF4-0A42-B90C-F80D-D2D654F1C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20D14-C6F0-4FCC-92CB-C993A0FA3C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77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ebp"/><Relationship Id="rId3" Type="http://schemas.openxmlformats.org/officeDocument/2006/relationships/image" Target="../media/image18.webp"/><Relationship Id="rId7" Type="http://schemas.openxmlformats.org/officeDocument/2006/relationships/image" Target="../media/image22.web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webp"/><Relationship Id="rId9" Type="http://schemas.openxmlformats.org/officeDocument/2006/relationships/image" Target="../media/image24.web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C7D29B9C-1BD3-5A18-6497-B8B5589CC464}"/>
              </a:ext>
            </a:extLst>
          </p:cNvPr>
          <p:cNvSpPr/>
          <p:nvPr/>
        </p:nvSpPr>
        <p:spPr>
          <a:xfrm>
            <a:off x="0" y="1"/>
            <a:ext cx="2931736" cy="6858000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6A133-321A-3F48-AB2F-2B2935B02903}"/>
              </a:ext>
            </a:extLst>
          </p:cNvPr>
          <p:cNvSpPr txBox="1"/>
          <p:nvPr/>
        </p:nvSpPr>
        <p:spPr>
          <a:xfrm>
            <a:off x="4345757" y="1649691"/>
            <a:ext cx="63536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Bookman Old Style" panose="02050604050505020204" pitchFamily="18" charset="0"/>
              </a:rPr>
              <a:t>ADVENTURE WORKS ANALYSIS</a:t>
            </a:r>
            <a:endParaRPr lang="en-IN" sz="6000" dirty="0">
              <a:solidFill>
                <a:schemeClr val="accent1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A9D49B5-37AC-2926-57FD-A01B8C157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437" y="3222347"/>
            <a:ext cx="4006490" cy="314855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D5FB50-4BD7-1667-2F52-A4CECF7D9D1F}"/>
              </a:ext>
            </a:extLst>
          </p:cNvPr>
          <p:cNvCxnSpPr>
            <a:cxnSpLocks/>
          </p:cNvCxnSpPr>
          <p:nvPr/>
        </p:nvCxnSpPr>
        <p:spPr>
          <a:xfrm>
            <a:off x="4345757" y="4501187"/>
            <a:ext cx="4572101" cy="1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8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3D888867-9EB4-11A1-2C81-05D7CC54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0"/>
            <a:ext cx="46291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93DA18-40D5-5643-8A36-02D94BD2EAE6}"/>
              </a:ext>
            </a:extLst>
          </p:cNvPr>
          <p:cNvSpPr txBox="1"/>
          <p:nvPr/>
        </p:nvSpPr>
        <p:spPr>
          <a:xfrm>
            <a:off x="295275" y="200025"/>
            <a:ext cx="6172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84237"/>
                </a:solidFill>
                <a:latin typeface="Century" panose="02040604050505020304" pitchFamily="18" charset="0"/>
                <a:ea typeface="Gelasio Semi Bold" pitchFamily="34" charset="-122"/>
                <a:cs typeface="Gelasio Semi Bold" pitchFamily="34" charset="-120"/>
              </a:rPr>
              <a:t>Conclusion and Next Steps</a:t>
            </a:r>
            <a:endParaRPr lang="en-US" sz="40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675DCA7-A55B-263B-7640-D20AD5274A66}"/>
              </a:ext>
            </a:extLst>
          </p:cNvPr>
          <p:cNvSpPr/>
          <p:nvPr/>
        </p:nvSpPr>
        <p:spPr>
          <a:xfrm>
            <a:off x="295156" y="2067044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pPr algn="ctr"/>
            <a:r>
              <a:rPr lang="en-US" sz="2800" dirty="0"/>
              <a:t>1</a:t>
            </a:r>
            <a:endParaRPr lang="en-IN" sz="28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6E2D7A50-6AD3-8ADC-C4A6-70BF1F43F1E9}"/>
              </a:ext>
            </a:extLst>
          </p:cNvPr>
          <p:cNvSpPr/>
          <p:nvPr/>
        </p:nvSpPr>
        <p:spPr>
          <a:xfrm>
            <a:off x="333374" y="358509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pPr algn="ctr"/>
            <a:r>
              <a:rPr lang="en-US" sz="2800" dirty="0"/>
              <a:t>2</a:t>
            </a:r>
            <a:endParaRPr lang="en-IN" sz="28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FB51594-24CD-DFA8-0712-48556B0D66C9}"/>
              </a:ext>
            </a:extLst>
          </p:cNvPr>
          <p:cNvSpPr/>
          <p:nvPr/>
        </p:nvSpPr>
        <p:spPr>
          <a:xfrm>
            <a:off x="333374" y="5205413"/>
            <a:ext cx="533162" cy="533162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  <p:txBody>
          <a:bodyPr/>
          <a:lstStyle/>
          <a:p>
            <a:pPr algn="ctr"/>
            <a:r>
              <a:rPr lang="en-US" sz="2800" dirty="0"/>
              <a:t>3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872BE-1CF5-D6A7-BC86-AA11CA1CE05A}"/>
              </a:ext>
            </a:extLst>
          </p:cNvPr>
          <p:cNvSpPr txBox="1"/>
          <p:nvPr/>
        </p:nvSpPr>
        <p:spPr>
          <a:xfrm>
            <a:off x="1171574" y="2067044"/>
            <a:ext cx="3895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ea typeface="Gelasio Semi Bold" pitchFamily="34" charset="-122"/>
                <a:cs typeface="Gelasio Semi Bold" pitchFamily="34" charset="-120"/>
              </a:rPr>
              <a:t>Focus on Top Performers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Century" panose="02040604050505020304" pitchFamily="18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EB7F-CBCC-435F-A9FF-0BE8D3778F49}"/>
              </a:ext>
            </a:extLst>
          </p:cNvPr>
          <p:cNvSpPr txBox="1"/>
          <p:nvPr/>
        </p:nvSpPr>
        <p:spPr>
          <a:xfrm>
            <a:off x="1220442" y="2518052"/>
            <a:ext cx="56292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fornian FB" panose="0207040306080B030204" pitchFamily="18" charset="0"/>
                <a:ea typeface="Gelasio" pitchFamily="34" charset="-122"/>
                <a:cs typeface="Gelasio" pitchFamily="34" charset="-120"/>
              </a:rPr>
              <a:t>Prioritize product categories and regions with the highest sales and growth potential.</a:t>
            </a:r>
            <a:endParaRPr lang="en-US" sz="2000" dirty="0">
              <a:latin typeface="Californian FB" panose="0207040306080B030204" pitchFamily="18" charset="0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2FDFA-56F4-2E5C-FAE4-0A1D9B60234C}"/>
              </a:ext>
            </a:extLst>
          </p:cNvPr>
          <p:cNvSpPr txBox="1"/>
          <p:nvPr/>
        </p:nvSpPr>
        <p:spPr>
          <a:xfrm>
            <a:off x="1114425" y="3585091"/>
            <a:ext cx="405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ea typeface="Gelasio Semi Bold" pitchFamily="34" charset="-122"/>
              </a:rPr>
              <a:t>Expand Market Presence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53BE2-23CE-76D4-7935-5F740C947A2E}"/>
              </a:ext>
            </a:extLst>
          </p:cNvPr>
          <p:cNvSpPr txBox="1"/>
          <p:nvPr/>
        </p:nvSpPr>
        <p:spPr>
          <a:xfrm>
            <a:off x="1220442" y="4024323"/>
            <a:ext cx="55530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fornian FB" panose="0207040306080B030204" pitchFamily="18" charset="0"/>
                <a:ea typeface="Gelasio" pitchFamily="34" charset="-122"/>
              </a:rPr>
              <a:t>Increase online visibility and reach new customers through e-commerce platforms and targeted marketing campaigns.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81FC6-A46D-14FB-28EE-2B556C03B3A7}"/>
              </a:ext>
            </a:extLst>
          </p:cNvPr>
          <p:cNvSpPr txBox="1"/>
          <p:nvPr/>
        </p:nvSpPr>
        <p:spPr>
          <a:xfrm>
            <a:off x="1114425" y="5205413"/>
            <a:ext cx="3819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  <a:ea typeface="Gelasio Semi Bold" pitchFamily="34" charset="-122"/>
              </a:rPr>
              <a:t>Optimize Operations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5D0B7-EE9D-F190-C5A8-66D1DA71DFE6}"/>
              </a:ext>
            </a:extLst>
          </p:cNvPr>
          <p:cNvSpPr txBox="1"/>
          <p:nvPr/>
        </p:nvSpPr>
        <p:spPr>
          <a:xfrm>
            <a:off x="1220442" y="5738575"/>
            <a:ext cx="49867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fornian FB" panose="0207040306080B030204" pitchFamily="18" charset="0"/>
                <a:ea typeface="Gelasio" pitchFamily="34" charset="-122"/>
              </a:rPr>
              <a:t>Continuously monitor production costs, sales efficiency, and market trends to maximize profitability.</a:t>
            </a:r>
          </a:p>
          <a:p>
            <a:endParaRPr lang="en-IN" dirty="0"/>
          </a:p>
        </p:txBody>
      </p:sp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57F96670-BDD7-A41D-3061-02CBF846C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169" y="5285954"/>
            <a:ext cx="345600" cy="345600"/>
          </a:xfrm>
          <a:prstGeom prst="rect">
            <a:avLst/>
          </a:prstGeom>
        </p:spPr>
      </p:pic>
      <p:pic>
        <p:nvPicPr>
          <p:cNvPr id="16" name="Graphic 15" descr="Upward trend">
            <a:extLst>
              <a:ext uri="{FF2B5EF4-FFF2-40B4-BE49-F238E27FC236}">
                <a16:creationId xmlns:a16="http://schemas.microsoft.com/office/drawing/2014/main" id="{522CF35E-1E4F-C4E6-FA98-20002D9F9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7975" y="3659023"/>
            <a:ext cx="344100" cy="344100"/>
          </a:xfrm>
          <a:prstGeom prst="rect">
            <a:avLst/>
          </a:prstGeom>
        </p:spPr>
      </p:pic>
      <p:pic>
        <p:nvPicPr>
          <p:cNvPr id="20" name="Graphic 19" descr="Smiling face with solid fill">
            <a:extLst>
              <a:ext uri="{FF2B5EF4-FFF2-40B4-BE49-F238E27FC236}">
                <a16:creationId xmlns:a16="http://schemas.microsoft.com/office/drawing/2014/main" id="{9B1CA707-9D58-D4BD-772B-89432D669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7975" y="2118942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bg1">
                <a:lumMod val="50000"/>
              </a:schemeClr>
            </a:gs>
            <a:gs pos="99000">
              <a:schemeClr val="bg1">
                <a:lumMod val="75000"/>
              </a:schemeClr>
            </a:gs>
            <a:gs pos="98000">
              <a:schemeClr val="bg1">
                <a:lumMod val="6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63137C2-BE47-8626-8470-F8F3B27C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424780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04B2F-189D-000C-E7A4-B9D9AA2E1EAE}"/>
              </a:ext>
            </a:extLst>
          </p:cNvPr>
          <p:cNvSpPr txBox="1"/>
          <p:nvPr/>
        </p:nvSpPr>
        <p:spPr>
          <a:xfrm>
            <a:off x="5270954" y="2518757"/>
            <a:ext cx="5751722" cy="137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Crimson Pro Bold"/>
              </a:rPr>
              <a:t>Thank You!</a:t>
            </a:r>
            <a:endParaRPr lang="en-US" sz="66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  <a:ea typeface="Crimson Pro Bold"/>
            </a:endParaRPr>
          </a:p>
          <a:p>
            <a:endParaRPr lang="en-IN" dirty="0"/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BBE45686-AA24-C880-1096-43F7927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480" y="2839723"/>
            <a:ext cx="737062" cy="7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8D04C6-1D13-9E64-851E-1F71A9EA0A23}"/>
              </a:ext>
            </a:extLst>
          </p:cNvPr>
          <p:cNvSpPr txBox="1"/>
          <p:nvPr/>
        </p:nvSpPr>
        <p:spPr>
          <a:xfrm>
            <a:off x="5076825" y="76200"/>
            <a:ext cx="5562600" cy="214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3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alifornian FB" panose="0207040306080B030204" pitchFamily="18" charset="0"/>
                <a:ea typeface="Crimson Pro Bold" pitchFamily="34" charset="-122"/>
                <a:cs typeface="Crimson Pro Bold" pitchFamily="34" charset="-120"/>
              </a:rPr>
              <a:t>Introduction to Adventure Works Cycles</a:t>
            </a:r>
            <a:endParaRPr lang="en-US" sz="4000" dirty="0">
              <a:latin typeface="Californian FB" panose="0207040306080B030204" pitchFamily="18" charset="0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60D8B22-AC73-8E7D-6D89-9788526A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14875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B4C7B5-257F-106B-4112-AA85907FDC00}"/>
              </a:ext>
            </a:extLst>
          </p:cNvPr>
          <p:cNvGrpSpPr/>
          <p:nvPr/>
        </p:nvGrpSpPr>
        <p:grpSpPr>
          <a:xfrm>
            <a:off x="5483972" y="2217492"/>
            <a:ext cx="4831603" cy="1514121"/>
            <a:chOff x="5483972" y="2217492"/>
            <a:chExt cx="4831603" cy="15141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A03ECC4-80D0-7DF2-9F25-6F4C7B546D49}"/>
                </a:ext>
              </a:extLst>
            </p:cNvPr>
            <p:cNvSpPr/>
            <p:nvPr/>
          </p:nvSpPr>
          <p:spPr>
            <a:xfrm>
              <a:off x="5483972" y="2217492"/>
              <a:ext cx="4831603" cy="15141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F74D51-CE9B-D71D-2202-4E3D11081BE7}"/>
                </a:ext>
              </a:extLst>
            </p:cNvPr>
            <p:cNvSpPr txBox="1"/>
            <p:nvPr/>
          </p:nvSpPr>
          <p:spPr>
            <a:xfrm>
              <a:off x="5534025" y="2357592"/>
              <a:ext cx="1657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43728"/>
                  </a:solidFill>
                  <a:latin typeface="Segoe UI Variable Small Semibol" pitchFamily="2" charset="0"/>
                  <a:ea typeface="Open Sans" pitchFamily="34" charset="-122"/>
                  <a:cs typeface="Open Sans" pitchFamily="34" charset="-120"/>
                </a:rPr>
                <a:t>Who We Are</a:t>
              </a:r>
              <a:endParaRPr lang="en-IN" sz="1600" dirty="0">
                <a:solidFill>
                  <a:srgbClr val="443728"/>
                </a:solidFill>
                <a:latin typeface="Segoe UI Variable Small Semibol" pitchFamily="2" charset="0"/>
                <a:ea typeface="Open Sans" pitchFamily="34" charset="-122"/>
                <a:cs typeface="Open Sans" pitchFamily="34" charset="-12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D95E0B-C7C5-91A9-109D-4B6F185D4C68}"/>
                </a:ext>
              </a:extLst>
            </p:cNvPr>
            <p:cNvSpPr txBox="1"/>
            <p:nvPr/>
          </p:nvSpPr>
          <p:spPr>
            <a:xfrm>
              <a:off x="5534025" y="2715846"/>
              <a:ext cx="42957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443728"/>
                  </a:solidFill>
                  <a:latin typeface="Segoe UI Variable Small Semibol" pitchFamily="2" charset="0"/>
                  <a:ea typeface="Open Sans" pitchFamily="34" charset="-122"/>
                  <a:cs typeface="Open Sans" pitchFamily="34" charset="-120"/>
                </a:rPr>
                <a:t>Adventure Works Cycles is a leading manufacturer of high-quality bicycles, components, and accessories.</a:t>
              </a:r>
              <a:endParaRPr lang="en-IN" sz="1400" dirty="0">
                <a:latin typeface="Segoe UI Variable Small Semibol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FB6E33-7B62-2A79-A222-E21DECA1D78B}"/>
              </a:ext>
            </a:extLst>
          </p:cNvPr>
          <p:cNvGrpSpPr/>
          <p:nvPr/>
        </p:nvGrpSpPr>
        <p:grpSpPr>
          <a:xfrm>
            <a:off x="5483971" y="4045198"/>
            <a:ext cx="4831603" cy="1514121"/>
            <a:chOff x="5483971" y="3902053"/>
            <a:chExt cx="4831603" cy="15141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9260672-3FDC-6753-3252-141779EFF7C0}"/>
                </a:ext>
              </a:extLst>
            </p:cNvPr>
            <p:cNvSpPr/>
            <p:nvPr/>
          </p:nvSpPr>
          <p:spPr>
            <a:xfrm>
              <a:off x="5483971" y="3902053"/>
              <a:ext cx="4831603" cy="151412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BE2775-1DA1-438A-A281-1B1F4BAC4209}"/>
                </a:ext>
              </a:extLst>
            </p:cNvPr>
            <p:cNvSpPr txBox="1"/>
            <p:nvPr/>
          </p:nvSpPr>
          <p:spPr>
            <a:xfrm>
              <a:off x="5569743" y="4058155"/>
              <a:ext cx="2200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43728"/>
                  </a:solidFill>
                  <a:latin typeface="Segoe UI Variable Small Semibol" pitchFamily="2" charset="0"/>
                  <a:ea typeface="Open Sans" pitchFamily="34" charset="-122"/>
                  <a:cs typeface="Open Sans" pitchFamily="34" charset="-120"/>
                </a:rPr>
                <a:t>Mission Statement</a:t>
              </a:r>
              <a:endParaRPr lang="en-IN" sz="1600" dirty="0">
                <a:solidFill>
                  <a:srgbClr val="443728"/>
                </a:solidFill>
                <a:latin typeface="Segoe UI Variable Small Semibol" pitchFamily="2" charset="0"/>
                <a:ea typeface="Open Sans" pitchFamily="34" charset="-122"/>
                <a:cs typeface="Open Sans" pitchFamily="34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074DFF-EBCC-05D9-C536-AA487B8A6212}"/>
                </a:ext>
              </a:extLst>
            </p:cNvPr>
            <p:cNvSpPr txBox="1"/>
            <p:nvPr/>
          </p:nvSpPr>
          <p:spPr>
            <a:xfrm>
              <a:off x="5624118" y="4424376"/>
              <a:ext cx="411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443728"/>
                  </a:solidFill>
                  <a:latin typeface="Segoe UI Variable Small Semibol" pitchFamily="2" charset="0"/>
                  <a:ea typeface="Open Sans" pitchFamily="34" charset="-122"/>
                  <a:cs typeface="Open Sans" pitchFamily="34" charset="-120"/>
                </a:rPr>
                <a:t>The mission is to deliver innovative, reliable, and high-performance cycling products.</a:t>
              </a:r>
              <a:endParaRPr lang="en-IN" sz="1400" dirty="0">
                <a:solidFill>
                  <a:srgbClr val="443728"/>
                </a:solidFill>
                <a:latin typeface="Segoe UI Variable Small Semibol" pitchFamily="2" charset="0"/>
                <a:ea typeface="Open Sans" pitchFamily="34" charset="-122"/>
                <a:cs typeface="Open Sans" pitchFamily="34" charset="-12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E21A56-37EA-6876-DD3D-A3D8BE67ED0C}"/>
              </a:ext>
            </a:extLst>
          </p:cNvPr>
          <p:cNvSpPr/>
          <p:nvPr/>
        </p:nvSpPr>
        <p:spPr>
          <a:xfrm>
            <a:off x="8516220" y="6303362"/>
            <a:ext cx="3598707" cy="44343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         Contact Information</a:t>
            </a:r>
            <a:b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</a:b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         </a:t>
            </a:r>
            <a:r>
              <a:rPr lang="en-IN" sz="1400" dirty="0"/>
              <a:t>https://www.adventure-works.com/</a:t>
            </a:r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F746CCFF-57F3-4B95-048B-739612D1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39" y="6359735"/>
            <a:ext cx="287446" cy="3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9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1A007-2D5D-B1D4-0034-A6FFC5707C64}"/>
              </a:ext>
            </a:extLst>
          </p:cNvPr>
          <p:cNvSpPr txBox="1"/>
          <p:nvPr/>
        </p:nvSpPr>
        <p:spPr>
          <a:xfrm>
            <a:off x="4107080" y="3057606"/>
            <a:ext cx="36175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Fraunces Extra Bold" pitchFamily="34" charset="-122"/>
                <a:cs typeface="Fraunces Extra Bold" pitchFamily="34" charset="-120"/>
              </a:rPr>
              <a:t>Key Insights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endParaRPr lang="en-IN" dirty="0">
              <a:latin typeface="Fraunces Extra Bold" panose="020B060402020202020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833D9-C246-1637-7BBE-7BE8F3BB38E3}"/>
              </a:ext>
            </a:extLst>
          </p:cNvPr>
          <p:cNvGrpSpPr/>
          <p:nvPr/>
        </p:nvGrpSpPr>
        <p:grpSpPr>
          <a:xfrm>
            <a:off x="1763998" y="1634801"/>
            <a:ext cx="2133600" cy="1143001"/>
            <a:chOff x="1106886" y="1741306"/>
            <a:chExt cx="2133600" cy="114300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8B7E2ED-C82A-CEEC-6BB6-513E05066E57}"/>
                </a:ext>
              </a:extLst>
            </p:cNvPr>
            <p:cNvSpPr/>
            <p:nvPr/>
          </p:nvSpPr>
          <p:spPr>
            <a:xfrm>
              <a:off x="1106886" y="1741306"/>
              <a:ext cx="2133600" cy="11430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693A78-1036-8D34-ED49-06EA890FF230}"/>
                </a:ext>
              </a:extLst>
            </p:cNvPr>
            <p:cNvSpPr txBox="1"/>
            <p:nvPr/>
          </p:nvSpPr>
          <p:spPr>
            <a:xfrm>
              <a:off x="1407319" y="1907142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Fraunces Extra Bold" panose="020B0604020202020204" charset="0"/>
                </a:rPr>
                <a:t>18K</a:t>
              </a:r>
              <a:endParaRPr lang="en-IN" sz="2000" b="1" dirty="0">
                <a:solidFill>
                  <a:schemeClr val="accent1">
                    <a:lumMod val="50000"/>
                  </a:schemeClr>
                </a:solidFill>
                <a:latin typeface="Fraunces Extra Bold" panose="020B060402020202020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C4102-C6D5-FA34-03D1-CD0CAC785D18}"/>
                </a:ext>
              </a:extLst>
            </p:cNvPr>
            <p:cNvSpPr txBox="1"/>
            <p:nvPr/>
          </p:nvSpPr>
          <p:spPr>
            <a:xfrm>
              <a:off x="1212056" y="2257423"/>
              <a:ext cx="1843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Our Loyal Customers</a:t>
              </a:r>
              <a:endParaRPr lang="en-IN" sz="14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44DC91-1112-99D8-EB62-776A3AA60AE5}"/>
              </a:ext>
            </a:extLst>
          </p:cNvPr>
          <p:cNvGrpSpPr/>
          <p:nvPr/>
        </p:nvGrpSpPr>
        <p:grpSpPr>
          <a:xfrm>
            <a:off x="1683431" y="4277047"/>
            <a:ext cx="2133600" cy="1143001"/>
            <a:chOff x="3919538" y="1734521"/>
            <a:chExt cx="2133600" cy="114300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675056-6D24-7F8A-0FAD-A56FF3CF06A4}"/>
                </a:ext>
              </a:extLst>
            </p:cNvPr>
            <p:cNvSpPr/>
            <p:nvPr/>
          </p:nvSpPr>
          <p:spPr>
            <a:xfrm>
              <a:off x="3919538" y="1734521"/>
              <a:ext cx="2133600" cy="11430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5E69DEE-1FA5-4171-407D-438028C235B2}"/>
                </a:ext>
              </a:extLst>
            </p:cNvPr>
            <p:cNvGrpSpPr/>
            <p:nvPr/>
          </p:nvGrpSpPr>
          <p:grpSpPr>
            <a:xfrm>
              <a:off x="4255294" y="1917024"/>
              <a:ext cx="1462088" cy="702583"/>
              <a:chOff x="4255294" y="1917024"/>
              <a:chExt cx="1462088" cy="70258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6DB508-A902-5198-73FE-FCC354158950}"/>
                  </a:ext>
                </a:extLst>
              </p:cNvPr>
              <p:cNvSpPr txBox="1"/>
              <p:nvPr/>
            </p:nvSpPr>
            <p:spPr>
              <a:xfrm>
                <a:off x="4359277" y="1917024"/>
                <a:ext cx="1152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  <a:latin typeface="Fraunces Extra Bold" panose="020B0604020202020204" charset="0"/>
                  </a:rPr>
                  <a:t>28K</a:t>
                </a:r>
                <a:endParaRPr lang="en-IN" sz="2000" b="1" dirty="0">
                  <a:solidFill>
                    <a:schemeClr val="accent1">
                      <a:lumMod val="50000"/>
                    </a:schemeClr>
                  </a:solidFill>
                  <a:latin typeface="Fraunces Extra Bold" panose="020B060402020202020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C88F29-A600-DA8B-C83C-5DC8DEA25EC9}"/>
                  </a:ext>
                </a:extLst>
              </p:cNvPr>
              <p:cNvSpPr txBox="1"/>
              <p:nvPr/>
            </p:nvSpPr>
            <p:spPr>
              <a:xfrm>
                <a:off x="4255294" y="2311830"/>
                <a:ext cx="146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Total Orders</a:t>
                </a:r>
                <a:endParaRPr lang="en-IN" sz="1400" b="1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71A96D-E27D-EC1C-C561-FD95CDDA8C8C}"/>
              </a:ext>
            </a:extLst>
          </p:cNvPr>
          <p:cNvGrpSpPr/>
          <p:nvPr/>
        </p:nvGrpSpPr>
        <p:grpSpPr>
          <a:xfrm>
            <a:off x="7874241" y="1663040"/>
            <a:ext cx="2133600" cy="1143001"/>
            <a:chOff x="6594473" y="1713241"/>
            <a:chExt cx="2133600" cy="114300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25B440B-D43D-D287-89E8-5F2A22B66937}"/>
                </a:ext>
              </a:extLst>
            </p:cNvPr>
            <p:cNvSpPr/>
            <p:nvPr/>
          </p:nvSpPr>
          <p:spPr>
            <a:xfrm>
              <a:off x="6594473" y="1713241"/>
              <a:ext cx="2133600" cy="11430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52C105-857F-2ADA-D0C5-81E158C18B46}"/>
                </a:ext>
              </a:extLst>
            </p:cNvPr>
            <p:cNvSpPr txBox="1"/>
            <p:nvPr/>
          </p:nvSpPr>
          <p:spPr>
            <a:xfrm>
              <a:off x="7264794" y="1922283"/>
              <a:ext cx="904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Fraunces Extra Bold" panose="020B0604020202020204" charset="0"/>
                </a:rPr>
                <a:t>29M</a:t>
              </a:r>
              <a:endParaRPr lang="en-IN" sz="2000" b="1" dirty="0">
                <a:solidFill>
                  <a:schemeClr val="accent1">
                    <a:lumMod val="50000"/>
                  </a:schemeClr>
                </a:solidFill>
                <a:latin typeface="Fraunces Extra Bold" panose="020B060402020202020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5BF3D-82B7-3EC7-141C-FC49E487318D}"/>
                </a:ext>
              </a:extLst>
            </p:cNvPr>
            <p:cNvSpPr txBox="1"/>
            <p:nvPr/>
          </p:nvSpPr>
          <p:spPr>
            <a:xfrm>
              <a:off x="6917532" y="2284742"/>
              <a:ext cx="167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Total Revenue</a:t>
              </a:r>
              <a:endParaRPr lang="en-IN" sz="14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18B9A8-38EA-D717-0AAB-5B7CA48680B6}"/>
              </a:ext>
            </a:extLst>
          </p:cNvPr>
          <p:cNvGrpSpPr/>
          <p:nvPr/>
        </p:nvGrpSpPr>
        <p:grpSpPr>
          <a:xfrm>
            <a:off x="7997970" y="4193321"/>
            <a:ext cx="2133600" cy="1143001"/>
            <a:chOff x="9410700" y="1647854"/>
            <a:chExt cx="2133600" cy="114300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CCF557-0A8E-C626-015F-5438BDCCBFD6}"/>
                </a:ext>
              </a:extLst>
            </p:cNvPr>
            <p:cNvSpPr/>
            <p:nvPr/>
          </p:nvSpPr>
          <p:spPr>
            <a:xfrm>
              <a:off x="9410700" y="1647854"/>
              <a:ext cx="2133600" cy="114300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28E148-23A4-646E-5713-47DC7E0D1033}"/>
                </a:ext>
              </a:extLst>
            </p:cNvPr>
            <p:cNvSpPr txBox="1"/>
            <p:nvPr/>
          </p:nvSpPr>
          <p:spPr>
            <a:xfrm>
              <a:off x="9864328" y="1907142"/>
              <a:ext cx="1188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Fraunces Extra Bold" panose="020B0604020202020204" charset="0"/>
                </a:rPr>
                <a:t>33.15%</a:t>
              </a:r>
              <a:endParaRPr lang="en-IN" sz="2000" b="1" dirty="0">
                <a:solidFill>
                  <a:schemeClr val="accent1">
                    <a:lumMod val="50000"/>
                  </a:schemeClr>
                </a:solidFill>
                <a:latin typeface="Fraunces Extra Bold" panose="020B060402020202020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FFBD56-5C60-B620-18DB-A6238F3BD6DD}"/>
                </a:ext>
              </a:extLst>
            </p:cNvPr>
            <p:cNvSpPr txBox="1"/>
            <p:nvPr/>
          </p:nvSpPr>
          <p:spPr>
            <a:xfrm>
              <a:off x="9791700" y="2286228"/>
              <a:ext cx="1333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Profit %</a:t>
              </a:r>
              <a:endParaRPr lang="en-IN" sz="14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24" name="Graphic 23" descr="Gold bars">
            <a:extLst>
              <a:ext uri="{FF2B5EF4-FFF2-40B4-BE49-F238E27FC236}">
                <a16:creationId xmlns:a16="http://schemas.microsoft.com/office/drawing/2014/main" id="{CA0C03FE-6401-FFBA-EC31-4D9A212F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2595" y="4453094"/>
            <a:ext cx="400050" cy="400050"/>
          </a:xfrm>
          <a:prstGeom prst="rect">
            <a:avLst/>
          </a:prstGeom>
        </p:spPr>
      </p:pic>
      <p:pic>
        <p:nvPicPr>
          <p:cNvPr id="26" name="Graphic 25" descr="Checklist RTL">
            <a:extLst>
              <a:ext uri="{FF2B5EF4-FFF2-40B4-BE49-F238E27FC236}">
                <a16:creationId xmlns:a16="http://schemas.microsoft.com/office/drawing/2014/main" id="{FD22674A-2B40-D8C2-8F48-7A93991C8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9678" y="4646734"/>
            <a:ext cx="375112" cy="375112"/>
          </a:xfrm>
          <a:prstGeom prst="rect">
            <a:avLst/>
          </a:prstGeom>
        </p:spPr>
      </p:pic>
      <p:pic>
        <p:nvPicPr>
          <p:cNvPr id="28" name="Graphic 27" descr="Target Audience">
            <a:extLst>
              <a:ext uri="{FF2B5EF4-FFF2-40B4-BE49-F238E27FC236}">
                <a16:creationId xmlns:a16="http://schemas.microsoft.com/office/drawing/2014/main" id="{3697F4D8-DEAD-7D34-474F-955A5E8A1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2982" y="1872082"/>
            <a:ext cx="352425" cy="352425"/>
          </a:xfrm>
          <a:prstGeom prst="rect">
            <a:avLst/>
          </a:prstGeom>
        </p:spPr>
      </p:pic>
      <p:pic>
        <p:nvPicPr>
          <p:cNvPr id="30" name="Graphic 29" descr="Money">
            <a:extLst>
              <a:ext uri="{FF2B5EF4-FFF2-40B4-BE49-F238E27FC236}">
                <a16:creationId xmlns:a16="http://schemas.microsoft.com/office/drawing/2014/main" id="{3C3F7518-EC9B-C0F5-56D4-722A07819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4909" y="1887279"/>
            <a:ext cx="347262" cy="3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BA2B2B-7314-80B8-F2E3-17FC1ED8A00A}"/>
              </a:ext>
            </a:extLst>
          </p:cNvPr>
          <p:cNvSpPr/>
          <p:nvPr/>
        </p:nvSpPr>
        <p:spPr>
          <a:xfrm>
            <a:off x="7839075" y="2638426"/>
            <a:ext cx="3638550" cy="359092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7707B1-1693-DBFB-A241-43F7574E5C83}"/>
              </a:ext>
            </a:extLst>
          </p:cNvPr>
          <p:cNvSpPr/>
          <p:nvPr/>
        </p:nvSpPr>
        <p:spPr>
          <a:xfrm>
            <a:off x="7456603" y="1336894"/>
            <a:ext cx="4435360" cy="5143500"/>
          </a:xfrm>
          <a:custGeom>
            <a:avLst/>
            <a:gdLst>
              <a:gd name="connsiteX0" fmla="*/ 1954296 w 3895725"/>
              <a:gd name="connsiteY0" fmla="*/ 1426071 h 5029200"/>
              <a:gd name="connsiteX1" fmla="*/ 1767854 w 3895725"/>
              <a:gd name="connsiteY1" fmla="*/ 1444526 h 5029200"/>
              <a:gd name="connsiteX2" fmla="*/ 1427395 w 3895725"/>
              <a:gd name="connsiteY2" fmla="*/ 1601391 h 5029200"/>
              <a:gd name="connsiteX3" fmla="*/ 1362545 w 3895725"/>
              <a:gd name="connsiteY3" fmla="*/ 1702891 h 5029200"/>
              <a:gd name="connsiteX4" fmla="*/ 1062617 w 3895725"/>
              <a:gd name="connsiteY4" fmla="*/ 2847082 h 5029200"/>
              <a:gd name="connsiteX5" fmla="*/ 1176103 w 3895725"/>
              <a:gd name="connsiteY5" fmla="*/ 3077766 h 5029200"/>
              <a:gd name="connsiteX6" fmla="*/ 1224740 w 3895725"/>
              <a:gd name="connsiteY6" fmla="*/ 3086993 h 5029200"/>
              <a:gd name="connsiteX7" fmla="*/ 1378758 w 3895725"/>
              <a:gd name="connsiteY7" fmla="*/ 2957810 h 5029200"/>
              <a:gd name="connsiteX8" fmla="*/ 1630049 w 3895725"/>
              <a:gd name="connsiteY8" fmla="*/ 1988939 h 5029200"/>
              <a:gd name="connsiteX9" fmla="*/ 1630049 w 3895725"/>
              <a:gd name="connsiteY9" fmla="*/ 2311896 h 5029200"/>
              <a:gd name="connsiteX10" fmla="*/ 1330121 w 3895725"/>
              <a:gd name="connsiteY10" fmla="*/ 3456087 h 5029200"/>
              <a:gd name="connsiteX11" fmla="*/ 1548987 w 3895725"/>
              <a:gd name="connsiteY11" fmla="*/ 3456087 h 5029200"/>
              <a:gd name="connsiteX12" fmla="*/ 1548987 w 3895725"/>
              <a:gd name="connsiteY12" fmla="*/ 4747915 h 5029200"/>
              <a:gd name="connsiteX13" fmla="*/ 1873234 w 3895725"/>
              <a:gd name="connsiteY13" fmla="*/ 4747915 h 5029200"/>
              <a:gd name="connsiteX14" fmla="*/ 1873234 w 3895725"/>
              <a:gd name="connsiteY14" fmla="*/ 3456087 h 5029200"/>
              <a:gd name="connsiteX15" fmla="*/ 2035358 w 3895725"/>
              <a:gd name="connsiteY15" fmla="*/ 3456087 h 5029200"/>
              <a:gd name="connsiteX16" fmla="*/ 2035358 w 3895725"/>
              <a:gd name="connsiteY16" fmla="*/ 4747915 h 5029200"/>
              <a:gd name="connsiteX17" fmla="*/ 2359605 w 3895725"/>
              <a:gd name="connsiteY17" fmla="*/ 4747915 h 5029200"/>
              <a:gd name="connsiteX18" fmla="*/ 2359605 w 3895725"/>
              <a:gd name="connsiteY18" fmla="*/ 3456087 h 5029200"/>
              <a:gd name="connsiteX19" fmla="*/ 2578472 w 3895725"/>
              <a:gd name="connsiteY19" fmla="*/ 3456087 h 5029200"/>
              <a:gd name="connsiteX20" fmla="*/ 2278543 w 3895725"/>
              <a:gd name="connsiteY20" fmla="*/ 2311896 h 5029200"/>
              <a:gd name="connsiteX21" fmla="*/ 2278543 w 3895725"/>
              <a:gd name="connsiteY21" fmla="*/ 1988939 h 5029200"/>
              <a:gd name="connsiteX22" fmla="*/ 2529834 w 3895725"/>
              <a:gd name="connsiteY22" fmla="*/ 2957810 h 5029200"/>
              <a:gd name="connsiteX23" fmla="*/ 2683852 w 3895725"/>
              <a:gd name="connsiteY23" fmla="*/ 3086993 h 5029200"/>
              <a:gd name="connsiteX24" fmla="*/ 2732489 w 3895725"/>
              <a:gd name="connsiteY24" fmla="*/ 3077766 h 5029200"/>
              <a:gd name="connsiteX25" fmla="*/ 2837869 w 3895725"/>
              <a:gd name="connsiteY25" fmla="*/ 2847082 h 5029200"/>
              <a:gd name="connsiteX26" fmla="*/ 2546047 w 3895725"/>
              <a:gd name="connsiteY26" fmla="*/ 1702891 h 5029200"/>
              <a:gd name="connsiteX27" fmla="*/ 2481197 w 3895725"/>
              <a:gd name="connsiteY27" fmla="*/ 1601391 h 5029200"/>
              <a:gd name="connsiteX28" fmla="*/ 2140738 w 3895725"/>
              <a:gd name="connsiteY28" fmla="*/ 1444526 h 5029200"/>
              <a:gd name="connsiteX29" fmla="*/ 1954296 w 3895725"/>
              <a:gd name="connsiteY29" fmla="*/ 1426071 h 5029200"/>
              <a:gd name="connsiteX30" fmla="*/ 1954296 w 3895725"/>
              <a:gd name="connsiteY30" fmla="*/ 595610 h 5029200"/>
              <a:gd name="connsiteX31" fmla="*/ 1630049 w 3895725"/>
              <a:gd name="connsiteY31" fmla="*/ 964704 h 5029200"/>
              <a:gd name="connsiteX32" fmla="*/ 1954296 w 3895725"/>
              <a:gd name="connsiteY32" fmla="*/ 1333798 h 5029200"/>
              <a:gd name="connsiteX33" fmla="*/ 2278543 w 3895725"/>
              <a:gd name="connsiteY33" fmla="*/ 964704 h 5029200"/>
              <a:gd name="connsiteX34" fmla="*/ 1954296 w 3895725"/>
              <a:gd name="connsiteY34" fmla="*/ 595610 h 5029200"/>
              <a:gd name="connsiteX35" fmla="*/ 649300 w 3895725"/>
              <a:gd name="connsiteY35" fmla="*/ 0 h 5029200"/>
              <a:gd name="connsiteX36" fmla="*/ 3246425 w 3895725"/>
              <a:gd name="connsiteY36" fmla="*/ 0 h 5029200"/>
              <a:gd name="connsiteX37" fmla="*/ 3895725 w 3895725"/>
              <a:gd name="connsiteY37" fmla="*/ 649300 h 5029200"/>
              <a:gd name="connsiteX38" fmla="*/ 3895725 w 3895725"/>
              <a:gd name="connsiteY38" fmla="*/ 4379900 h 5029200"/>
              <a:gd name="connsiteX39" fmla="*/ 3246425 w 3895725"/>
              <a:gd name="connsiteY39" fmla="*/ 5029200 h 5029200"/>
              <a:gd name="connsiteX40" fmla="*/ 649300 w 3895725"/>
              <a:gd name="connsiteY40" fmla="*/ 5029200 h 5029200"/>
              <a:gd name="connsiteX41" fmla="*/ 0 w 3895725"/>
              <a:gd name="connsiteY41" fmla="*/ 4379900 h 5029200"/>
              <a:gd name="connsiteX42" fmla="*/ 0 w 3895725"/>
              <a:gd name="connsiteY42" fmla="*/ 649300 h 5029200"/>
              <a:gd name="connsiteX43" fmla="*/ 649300 w 3895725"/>
              <a:gd name="connsiteY43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895725" h="5029200">
                <a:moveTo>
                  <a:pt x="1954296" y="1426071"/>
                </a:moveTo>
                <a:cubicBezTo>
                  <a:pt x="1889447" y="1426071"/>
                  <a:pt x="1832703" y="1435298"/>
                  <a:pt x="1767854" y="1444526"/>
                </a:cubicBezTo>
                <a:cubicBezTo>
                  <a:pt x="1638155" y="1472208"/>
                  <a:pt x="1524669" y="1527572"/>
                  <a:pt x="1427395" y="1601391"/>
                </a:cubicBezTo>
                <a:cubicBezTo>
                  <a:pt x="1394970" y="1629073"/>
                  <a:pt x="1370651" y="1656755"/>
                  <a:pt x="1362545" y="1702891"/>
                </a:cubicBezTo>
                <a:lnTo>
                  <a:pt x="1062617" y="2847082"/>
                </a:lnTo>
                <a:cubicBezTo>
                  <a:pt x="1038298" y="2948583"/>
                  <a:pt x="1086935" y="3050084"/>
                  <a:pt x="1176103" y="3077766"/>
                </a:cubicBezTo>
                <a:cubicBezTo>
                  <a:pt x="1192316" y="3086993"/>
                  <a:pt x="1208528" y="3086993"/>
                  <a:pt x="1224740" y="3086993"/>
                </a:cubicBezTo>
                <a:cubicBezTo>
                  <a:pt x="1297696" y="3086993"/>
                  <a:pt x="1362545" y="3031629"/>
                  <a:pt x="1378758" y="2957810"/>
                </a:cubicBezTo>
                <a:lnTo>
                  <a:pt x="1630049" y="1988939"/>
                </a:lnTo>
                <a:lnTo>
                  <a:pt x="1630049" y="2311896"/>
                </a:lnTo>
                <a:lnTo>
                  <a:pt x="1330121" y="3456087"/>
                </a:lnTo>
                <a:lnTo>
                  <a:pt x="1548987" y="3456087"/>
                </a:lnTo>
                <a:lnTo>
                  <a:pt x="1548987" y="4747915"/>
                </a:lnTo>
                <a:lnTo>
                  <a:pt x="1873234" y="4747915"/>
                </a:lnTo>
                <a:lnTo>
                  <a:pt x="1873234" y="3456087"/>
                </a:lnTo>
                <a:lnTo>
                  <a:pt x="2035358" y="3456087"/>
                </a:lnTo>
                <a:lnTo>
                  <a:pt x="2035358" y="4747915"/>
                </a:lnTo>
                <a:lnTo>
                  <a:pt x="2359605" y="4747915"/>
                </a:lnTo>
                <a:lnTo>
                  <a:pt x="2359605" y="3456087"/>
                </a:lnTo>
                <a:lnTo>
                  <a:pt x="2578472" y="3456087"/>
                </a:lnTo>
                <a:lnTo>
                  <a:pt x="2278543" y="2311896"/>
                </a:lnTo>
                <a:lnTo>
                  <a:pt x="2278543" y="1988939"/>
                </a:lnTo>
                <a:lnTo>
                  <a:pt x="2529834" y="2957810"/>
                </a:lnTo>
                <a:cubicBezTo>
                  <a:pt x="2554153" y="3040856"/>
                  <a:pt x="2619002" y="3086993"/>
                  <a:pt x="2683852" y="3086993"/>
                </a:cubicBezTo>
                <a:cubicBezTo>
                  <a:pt x="2700064" y="3086993"/>
                  <a:pt x="2716277" y="3086993"/>
                  <a:pt x="2732489" y="3077766"/>
                </a:cubicBezTo>
                <a:cubicBezTo>
                  <a:pt x="2813551" y="3050084"/>
                  <a:pt x="2862188" y="2948583"/>
                  <a:pt x="2837869" y="2847082"/>
                </a:cubicBezTo>
                <a:lnTo>
                  <a:pt x="2546047" y="1702891"/>
                </a:lnTo>
                <a:cubicBezTo>
                  <a:pt x="2537941" y="1656755"/>
                  <a:pt x="2513622" y="1619845"/>
                  <a:pt x="2481197" y="1601391"/>
                </a:cubicBezTo>
                <a:cubicBezTo>
                  <a:pt x="2383923" y="1527572"/>
                  <a:pt x="2270437" y="1481435"/>
                  <a:pt x="2140738" y="1444526"/>
                </a:cubicBezTo>
                <a:cubicBezTo>
                  <a:pt x="2075889" y="1435298"/>
                  <a:pt x="2019145" y="1426071"/>
                  <a:pt x="1954296" y="1426071"/>
                </a:cubicBezTo>
                <a:close/>
                <a:moveTo>
                  <a:pt x="1954296" y="595610"/>
                </a:moveTo>
                <a:cubicBezTo>
                  <a:pt x="1775219" y="595610"/>
                  <a:pt x="1630049" y="760859"/>
                  <a:pt x="1630049" y="964704"/>
                </a:cubicBezTo>
                <a:cubicBezTo>
                  <a:pt x="1630049" y="1168549"/>
                  <a:pt x="1775219" y="1333798"/>
                  <a:pt x="1954296" y="1333798"/>
                </a:cubicBezTo>
                <a:cubicBezTo>
                  <a:pt x="2133373" y="1333798"/>
                  <a:pt x="2278543" y="1168549"/>
                  <a:pt x="2278543" y="964704"/>
                </a:cubicBezTo>
                <a:cubicBezTo>
                  <a:pt x="2278543" y="760859"/>
                  <a:pt x="2133373" y="595610"/>
                  <a:pt x="1954296" y="595610"/>
                </a:cubicBezTo>
                <a:close/>
                <a:moveTo>
                  <a:pt x="649300" y="0"/>
                </a:moveTo>
                <a:lnTo>
                  <a:pt x="3246425" y="0"/>
                </a:lnTo>
                <a:cubicBezTo>
                  <a:pt x="3605023" y="0"/>
                  <a:pt x="3895725" y="290702"/>
                  <a:pt x="3895725" y="649300"/>
                </a:cubicBezTo>
                <a:lnTo>
                  <a:pt x="3895725" y="4379900"/>
                </a:lnTo>
                <a:cubicBezTo>
                  <a:pt x="3895725" y="4738498"/>
                  <a:pt x="3605023" y="5029200"/>
                  <a:pt x="3246425" y="5029200"/>
                </a:cubicBezTo>
                <a:lnTo>
                  <a:pt x="649300" y="5029200"/>
                </a:lnTo>
                <a:cubicBezTo>
                  <a:pt x="290702" y="5029200"/>
                  <a:pt x="0" y="4738498"/>
                  <a:pt x="0" y="4379900"/>
                </a:cubicBezTo>
                <a:lnTo>
                  <a:pt x="0" y="649300"/>
                </a:lnTo>
                <a:cubicBezTo>
                  <a:pt x="0" y="290702"/>
                  <a:pt x="290702" y="0"/>
                  <a:pt x="6493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C75F8-9419-A6FA-A266-99C8616D8B89}"/>
              </a:ext>
            </a:extLst>
          </p:cNvPr>
          <p:cNvSpPr/>
          <p:nvPr/>
        </p:nvSpPr>
        <p:spPr>
          <a:xfrm>
            <a:off x="1522812" y="2735401"/>
            <a:ext cx="3800474" cy="36576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4DE319-C521-F7DF-CDD9-02F90B7E02AA}"/>
              </a:ext>
            </a:extLst>
          </p:cNvPr>
          <p:cNvSpPr/>
          <p:nvPr/>
        </p:nvSpPr>
        <p:spPr>
          <a:xfrm>
            <a:off x="1081086" y="1265456"/>
            <a:ext cx="4593849" cy="5314453"/>
          </a:xfrm>
          <a:custGeom>
            <a:avLst/>
            <a:gdLst>
              <a:gd name="connsiteX0" fmla="*/ 1976438 w 3952877"/>
              <a:gd name="connsiteY0" fmla="*/ 1683246 h 5210175"/>
              <a:gd name="connsiteX1" fmla="*/ 1696820 w 3952877"/>
              <a:gd name="connsiteY1" fmla="*/ 1729383 h 5210175"/>
              <a:gd name="connsiteX2" fmla="*/ 1340942 w 3952877"/>
              <a:gd name="connsiteY2" fmla="*/ 1932384 h 5210175"/>
              <a:gd name="connsiteX3" fmla="*/ 1290102 w 3952877"/>
              <a:gd name="connsiteY3" fmla="*/ 2033885 h 5210175"/>
              <a:gd name="connsiteX4" fmla="*/ 1052850 w 3952877"/>
              <a:gd name="connsiteY4" fmla="*/ 3131939 h 5210175"/>
              <a:gd name="connsiteX5" fmla="*/ 1044377 w 3952877"/>
              <a:gd name="connsiteY5" fmla="*/ 3178076 h 5210175"/>
              <a:gd name="connsiteX6" fmla="*/ 1213843 w 3952877"/>
              <a:gd name="connsiteY6" fmla="*/ 3362623 h 5210175"/>
              <a:gd name="connsiteX7" fmla="*/ 1374835 w 3952877"/>
              <a:gd name="connsiteY7" fmla="*/ 3224213 h 5210175"/>
              <a:gd name="connsiteX8" fmla="*/ 1552774 w 3952877"/>
              <a:gd name="connsiteY8" fmla="*/ 2421434 h 5210175"/>
              <a:gd name="connsiteX9" fmla="*/ 1552774 w 3952877"/>
              <a:gd name="connsiteY9" fmla="*/ 5005091 h 5210175"/>
              <a:gd name="connsiteX10" fmla="*/ 1891705 w 3952877"/>
              <a:gd name="connsiteY10" fmla="*/ 5005091 h 5210175"/>
              <a:gd name="connsiteX11" fmla="*/ 1891705 w 3952877"/>
              <a:gd name="connsiteY11" fmla="*/ 3344168 h 5210175"/>
              <a:gd name="connsiteX12" fmla="*/ 2061171 w 3952877"/>
              <a:gd name="connsiteY12" fmla="*/ 3344168 h 5210175"/>
              <a:gd name="connsiteX13" fmla="*/ 2061171 w 3952877"/>
              <a:gd name="connsiteY13" fmla="*/ 5005091 h 5210175"/>
              <a:gd name="connsiteX14" fmla="*/ 2400102 w 3952877"/>
              <a:gd name="connsiteY14" fmla="*/ 5005091 h 5210175"/>
              <a:gd name="connsiteX15" fmla="*/ 2400102 w 3952877"/>
              <a:gd name="connsiteY15" fmla="*/ 2412206 h 5210175"/>
              <a:gd name="connsiteX16" fmla="*/ 2578041 w 3952877"/>
              <a:gd name="connsiteY16" fmla="*/ 3214986 h 5210175"/>
              <a:gd name="connsiteX17" fmla="*/ 2739034 w 3952877"/>
              <a:gd name="connsiteY17" fmla="*/ 3353396 h 5210175"/>
              <a:gd name="connsiteX18" fmla="*/ 2908499 w 3952877"/>
              <a:gd name="connsiteY18" fmla="*/ 3168849 h 5210175"/>
              <a:gd name="connsiteX19" fmla="*/ 2900026 w 3952877"/>
              <a:gd name="connsiteY19" fmla="*/ 3122712 h 5210175"/>
              <a:gd name="connsiteX20" fmla="*/ 2662774 w 3952877"/>
              <a:gd name="connsiteY20" fmla="*/ 2024658 h 5210175"/>
              <a:gd name="connsiteX21" fmla="*/ 2611934 w 3952877"/>
              <a:gd name="connsiteY21" fmla="*/ 1923157 h 5210175"/>
              <a:gd name="connsiteX22" fmla="*/ 2256057 w 3952877"/>
              <a:gd name="connsiteY22" fmla="*/ 1720155 h 5210175"/>
              <a:gd name="connsiteX23" fmla="*/ 1976438 w 3952877"/>
              <a:gd name="connsiteY23" fmla="*/ 1683246 h 5210175"/>
              <a:gd name="connsiteX24" fmla="*/ 1976438 w 3952877"/>
              <a:gd name="connsiteY24" fmla="*/ 854631 h 5210175"/>
              <a:gd name="connsiteX25" fmla="*/ 1637507 w 3952877"/>
              <a:gd name="connsiteY25" fmla="*/ 1223725 h 5210175"/>
              <a:gd name="connsiteX26" fmla="*/ 1976438 w 3952877"/>
              <a:gd name="connsiteY26" fmla="*/ 1592819 h 5210175"/>
              <a:gd name="connsiteX27" fmla="*/ 2315370 w 3952877"/>
              <a:gd name="connsiteY27" fmla="*/ 1223725 h 5210175"/>
              <a:gd name="connsiteX28" fmla="*/ 1976438 w 3952877"/>
              <a:gd name="connsiteY28" fmla="*/ 854631 h 5210175"/>
              <a:gd name="connsiteX29" fmla="*/ 658826 w 3952877"/>
              <a:gd name="connsiteY29" fmla="*/ 0 h 5210175"/>
              <a:gd name="connsiteX30" fmla="*/ 3294051 w 3952877"/>
              <a:gd name="connsiteY30" fmla="*/ 0 h 5210175"/>
              <a:gd name="connsiteX31" fmla="*/ 3952877 w 3952877"/>
              <a:gd name="connsiteY31" fmla="*/ 658826 h 5210175"/>
              <a:gd name="connsiteX32" fmla="*/ 3952877 w 3952877"/>
              <a:gd name="connsiteY32" fmla="*/ 4551349 h 5210175"/>
              <a:gd name="connsiteX33" fmla="*/ 3294051 w 3952877"/>
              <a:gd name="connsiteY33" fmla="*/ 5210175 h 5210175"/>
              <a:gd name="connsiteX34" fmla="*/ 658826 w 3952877"/>
              <a:gd name="connsiteY34" fmla="*/ 5210175 h 5210175"/>
              <a:gd name="connsiteX35" fmla="*/ 0 w 3952877"/>
              <a:gd name="connsiteY35" fmla="*/ 4551349 h 5210175"/>
              <a:gd name="connsiteX36" fmla="*/ 0 w 3952877"/>
              <a:gd name="connsiteY36" fmla="*/ 658826 h 5210175"/>
              <a:gd name="connsiteX37" fmla="*/ 658826 w 3952877"/>
              <a:gd name="connsiteY37" fmla="*/ 0 h 521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952877" h="5210175">
                <a:moveTo>
                  <a:pt x="1976438" y="1683246"/>
                </a:moveTo>
                <a:cubicBezTo>
                  <a:pt x="1883232" y="1683246"/>
                  <a:pt x="1790026" y="1701701"/>
                  <a:pt x="1696820" y="1729383"/>
                </a:cubicBezTo>
                <a:cubicBezTo>
                  <a:pt x="1561247" y="1766292"/>
                  <a:pt x="1442621" y="1840111"/>
                  <a:pt x="1340942" y="1932384"/>
                </a:cubicBezTo>
                <a:cubicBezTo>
                  <a:pt x="1315522" y="1960066"/>
                  <a:pt x="1298576" y="1996976"/>
                  <a:pt x="1290102" y="2033885"/>
                </a:cubicBezTo>
                <a:lnTo>
                  <a:pt x="1052850" y="3131939"/>
                </a:lnTo>
                <a:cubicBezTo>
                  <a:pt x="1052850" y="3141167"/>
                  <a:pt x="1044377" y="3159621"/>
                  <a:pt x="1044377" y="3178076"/>
                </a:cubicBezTo>
                <a:cubicBezTo>
                  <a:pt x="1044377" y="3279577"/>
                  <a:pt x="1120637" y="3362623"/>
                  <a:pt x="1213843" y="3362623"/>
                </a:cubicBezTo>
                <a:cubicBezTo>
                  <a:pt x="1290102" y="3362623"/>
                  <a:pt x="1357889" y="3298032"/>
                  <a:pt x="1374835" y="3224213"/>
                </a:cubicBezTo>
                <a:lnTo>
                  <a:pt x="1552774" y="2421434"/>
                </a:lnTo>
                <a:lnTo>
                  <a:pt x="1552774" y="5005091"/>
                </a:lnTo>
                <a:lnTo>
                  <a:pt x="1891705" y="5005091"/>
                </a:lnTo>
                <a:lnTo>
                  <a:pt x="1891705" y="3344168"/>
                </a:lnTo>
                <a:lnTo>
                  <a:pt x="2061171" y="3344168"/>
                </a:lnTo>
                <a:lnTo>
                  <a:pt x="2061171" y="5005091"/>
                </a:lnTo>
                <a:lnTo>
                  <a:pt x="2400102" y="5005091"/>
                </a:lnTo>
                <a:lnTo>
                  <a:pt x="2400102" y="2412206"/>
                </a:lnTo>
                <a:lnTo>
                  <a:pt x="2578041" y="3214986"/>
                </a:lnTo>
                <a:cubicBezTo>
                  <a:pt x="2594988" y="3288804"/>
                  <a:pt x="2662774" y="3353396"/>
                  <a:pt x="2739034" y="3353396"/>
                </a:cubicBezTo>
                <a:cubicBezTo>
                  <a:pt x="2832240" y="3353396"/>
                  <a:pt x="2908499" y="3270350"/>
                  <a:pt x="2908499" y="3168849"/>
                </a:cubicBezTo>
                <a:cubicBezTo>
                  <a:pt x="2908499" y="3150394"/>
                  <a:pt x="2900026" y="3131939"/>
                  <a:pt x="2900026" y="3122712"/>
                </a:cubicBezTo>
                <a:lnTo>
                  <a:pt x="2662774" y="2024658"/>
                </a:lnTo>
                <a:cubicBezTo>
                  <a:pt x="2654301" y="1987748"/>
                  <a:pt x="2637354" y="1950839"/>
                  <a:pt x="2611934" y="1923157"/>
                </a:cubicBezTo>
                <a:cubicBezTo>
                  <a:pt x="2510255" y="1830884"/>
                  <a:pt x="2391629" y="1766292"/>
                  <a:pt x="2256057" y="1720155"/>
                </a:cubicBezTo>
                <a:cubicBezTo>
                  <a:pt x="2162851" y="1701701"/>
                  <a:pt x="2069644" y="1683246"/>
                  <a:pt x="1976438" y="1683246"/>
                </a:cubicBezTo>
                <a:close/>
                <a:moveTo>
                  <a:pt x="1976438" y="854631"/>
                </a:moveTo>
                <a:cubicBezTo>
                  <a:pt x="1789252" y="854631"/>
                  <a:pt x="1637507" y="1019880"/>
                  <a:pt x="1637507" y="1223725"/>
                </a:cubicBezTo>
                <a:cubicBezTo>
                  <a:pt x="1637507" y="1427570"/>
                  <a:pt x="1789252" y="1592819"/>
                  <a:pt x="1976438" y="1592819"/>
                </a:cubicBezTo>
                <a:cubicBezTo>
                  <a:pt x="2163625" y="1592819"/>
                  <a:pt x="2315370" y="1427570"/>
                  <a:pt x="2315370" y="1223725"/>
                </a:cubicBezTo>
                <a:cubicBezTo>
                  <a:pt x="2315370" y="1019880"/>
                  <a:pt x="2163625" y="854631"/>
                  <a:pt x="1976438" y="854631"/>
                </a:cubicBezTo>
                <a:close/>
                <a:moveTo>
                  <a:pt x="658826" y="0"/>
                </a:moveTo>
                <a:lnTo>
                  <a:pt x="3294051" y="0"/>
                </a:lnTo>
                <a:cubicBezTo>
                  <a:pt x="3657911" y="0"/>
                  <a:pt x="3952877" y="294966"/>
                  <a:pt x="3952877" y="658826"/>
                </a:cubicBezTo>
                <a:lnTo>
                  <a:pt x="3952877" y="4551349"/>
                </a:lnTo>
                <a:cubicBezTo>
                  <a:pt x="3952877" y="4915209"/>
                  <a:pt x="3657911" y="5210175"/>
                  <a:pt x="3294051" y="5210175"/>
                </a:cubicBezTo>
                <a:lnTo>
                  <a:pt x="658826" y="5210175"/>
                </a:lnTo>
                <a:cubicBezTo>
                  <a:pt x="294966" y="5210175"/>
                  <a:pt x="0" y="4915209"/>
                  <a:pt x="0" y="4551349"/>
                </a:cubicBezTo>
                <a:lnTo>
                  <a:pt x="0" y="658826"/>
                </a:lnTo>
                <a:cubicBezTo>
                  <a:pt x="0" y="294966"/>
                  <a:pt x="294966" y="0"/>
                  <a:pt x="65882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6FFFBC-A8D5-53C9-BC0F-02697682923B}"/>
              </a:ext>
            </a:extLst>
          </p:cNvPr>
          <p:cNvSpPr txBox="1"/>
          <p:nvPr/>
        </p:nvSpPr>
        <p:spPr>
          <a:xfrm>
            <a:off x="2805112" y="3167390"/>
            <a:ext cx="136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ucida Fax" panose="02060602050505020204" pitchFamily="18" charset="0"/>
              </a:rPr>
              <a:t>50.6%</a:t>
            </a:r>
            <a:endParaRPr lang="en-IN" sz="2800" b="1" dirty="0">
              <a:solidFill>
                <a:schemeClr val="bg1"/>
              </a:solidFill>
              <a:latin typeface="Lucida Fax" panose="02060602050505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6A780-2F43-416A-ED5A-03D6F2D1C88A}"/>
              </a:ext>
            </a:extLst>
          </p:cNvPr>
          <p:cNvSpPr txBox="1"/>
          <p:nvPr/>
        </p:nvSpPr>
        <p:spPr>
          <a:xfrm>
            <a:off x="9070179" y="2581849"/>
            <a:ext cx="1447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Lucida Fax" panose="02060602050505020204" pitchFamily="18" charset="0"/>
              </a:rPr>
              <a:t>49.4%</a:t>
            </a:r>
            <a:endParaRPr lang="en-IN" sz="2800" b="1" dirty="0">
              <a:solidFill>
                <a:schemeClr val="bg1"/>
              </a:solidFill>
              <a:latin typeface="Lucida Fax" panose="0206060205050502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F9079B-7A70-F852-E951-EB608FE8887B}"/>
              </a:ext>
            </a:extLst>
          </p:cNvPr>
          <p:cNvSpPr txBox="1"/>
          <p:nvPr/>
        </p:nvSpPr>
        <p:spPr>
          <a:xfrm>
            <a:off x="2805112" y="242064"/>
            <a:ext cx="7480763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“Slight Majority”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fornian FB" panose="0207040306080B030204" pitchFamily="18" charset="0"/>
              </a:rPr>
              <a:t>Men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lifornian FB" panose="0207040306080B030204" pitchFamily="18" charset="0"/>
              </a:rPr>
              <a:t> account for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Californian FB" panose="0207040306080B030204" pitchFamily="18" charset="0"/>
              </a:rPr>
              <a:t>50.6%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alifornian FB" panose="0207040306080B030204" pitchFamily="18" charset="0"/>
              </a:rPr>
              <a:t> of purchases, reflecting a strong market presence in this demographic.</a:t>
            </a:r>
            <a:endParaRPr lang="en-IN" sz="2000" dirty="0">
              <a:solidFill>
                <a:schemeClr val="accent2">
                  <a:lumMod val="75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F11FDF-89B2-1909-12CE-07A9DA62FD2E}"/>
              </a:ext>
            </a:extLst>
          </p:cNvPr>
          <p:cNvSpPr/>
          <p:nvPr/>
        </p:nvSpPr>
        <p:spPr>
          <a:xfrm>
            <a:off x="5822844" y="3770721"/>
            <a:ext cx="1485850" cy="55618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C9851-4BA5-73B8-F2F0-7D9F381996A0}"/>
              </a:ext>
            </a:extLst>
          </p:cNvPr>
          <p:cNvSpPr txBox="1"/>
          <p:nvPr/>
        </p:nvSpPr>
        <p:spPr>
          <a:xfrm>
            <a:off x="5822844" y="3864146"/>
            <a:ext cx="14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CUSTOMERS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8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D2FDC-4564-6576-05D9-C27D60A2AA77}"/>
              </a:ext>
            </a:extLst>
          </p:cNvPr>
          <p:cNvSpPr txBox="1"/>
          <p:nvPr/>
        </p:nvSpPr>
        <p:spPr>
          <a:xfrm>
            <a:off x="1909546" y="283804"/>
            <a:ext cx="806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Fax" panose="02060602050505020204" pitchFamily="18" charset="0"/>
              </a:rPr>
              <a:t>Here, we can see Year wise Revenue &amp; Orders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Lucida Fax" panose="0206060205050502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C1D235-4146-B6FB-A909-A29789075EF7}"/>
              </a:ext>
            </a:extLst>
          </p:cNvPr>
          <p:cNvGrpSpPr/>
          <p:nvPr/>
        </p:nvGrpSpPr>
        <p:grpSpPr>
          <a:xfrm>
            <a:off x="2342561" y="5284182"/>
            <a:ext cx="7506878" cy="300442"/>
            <a:chOff x="2450969" y="6164005"/>
            <a:chExt cx="7506878" cy="3004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3E0690-E74A-CD7B-8A53-80557CB3D8D6}"/>
                </a:ext>
              </a:extLst>
            </p:cNvPr>
            <p:cNvSpPr txBox="1"/>
            <p:nvPr/>
          </p:nvSpPr>
          <p:spPr>
            <a:xfrm>
              <a:off x="2450969" y="6202837"/>
              <a:ext cx="641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2010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946F01-143B-8E1E-996A-9E02BE7FC7FB}"/>
                </a:ext>
              </a:extLst>
            </p:cNvPr>
            <p:cNvSpPr txBox="1"/>
            <p:nvPr/>
          </p:nvSpPr>
          <p:spPr>
            <a:xfrm>
              <a:off x="7600361" y="6164006"/>
              <a:ext cx="641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2013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E292CA-D4F0-CCD4-3D6D-A33A80AF2545}"/>
                </a:ext>
              </a:extLst>
            </p:cNvPr>
            <p:cNvSpPr txBox="1"/>
            <p:nvPr/>
          </p:nvSpPr>
          <p:spPr>
            <a:xfrm>
              <a:off x="5883897" y="6164006"/>
              <a:ext cx="641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2012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F7829F-FA60-6D64-8AB7-E4690D105F9C}"/>
                </a:ext>
              </a:extLst>
            </p:cNvPr>
            <p:cNvSpPr txBox="1"/>
            <p:nvPr/>
          </p:nvSpPr>
          <p:spPr>
            <a:xfrm>
              <a:off x="4167433" y="6202837"/>
              <a:ext cx="641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2011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F7E185-A8DE-32D0-D2D3-E37A56D491FB}"/>
                </a:ext>
              </a:extLst>
            </p:cNvPr>
            <p:cNvSpPr txBox="1"/>
            <p:nvPr/>
          </p:nvSpPr>
          <p:spPr>
            <a:xfrm>
              <a:off x="9316824" y="6164005"/>
              <a:ext cx="6410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2014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47C3EB-E827-6A94-44B6-D1D632ECDB8D}"/>
              </a:ext>
            </a:extLst>
          </p:cNvPr>
          <p:cNvGrpSpPr/>
          <p:nvPr/>
        </p:nvGrpSpPr>
        <p:grpSpPr>
          <a:xfrm>
            <a:off x="1731271" y="698612"/>
            <a:ext cx="8425894" cy="4548926"/>
            <a:chOff x="1806804" y="1635615"/>
            <a:chExt cx="8578392" cy="47522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B24021-C8CE-DEA3-7390-65A413D2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804" y="1635615"/>
              <a:ext cx="8578392" cy="4752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1EFF85-F232-D11B-E8F0-D8E56A07F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111" y="5048880"/>
              <a:ext cx="1755369" cy="7224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D20A0C8-F74A-9208-9445-F697CFEE2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433" y="5016713"/>
              <a:ext cx="1374789" cy="69037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5DF505-A12A-0621-1FC4-CB520B9001A8}"/>
              </a:ext>
            </a:extLst>
          </p:cNvPr>
          <p:cNvGrpSpPr/>
          <p:nvPr/>
        </p:nvGrpSpPr>
        <p:grpSpPr>
          <a:xfrm>
            <a:off x="1871838" y="5599026"/>
            <a:ext cx="8425894" cy="854465"/>
            <a:chOff x="1871838" y="5599026"/>
            <a:chExt cx="8425894" cy="854465"/>
          </a:xfrm>
        </p:grpSpPr>
        <p:sp>
          <p:nvSpPr>
            <p:cNvPr id="5" name="Rectangle: Diagonal Corners Rounded 4">
              <a:extLst>
                <a:ext uri="{FF2B5EF4-FFF2-40B4-BE49-F238E27FC236}">
                  <a16:creationId xmlns:a16="http://schemas.microsoft.com/office/drawing/2014/main" id="{62F77A07-8E0A-0F11-AFC4-1E4E02A1125E}"/>
                </a:ext>
              </a:extLst>
            </p:cNvPr>
            <p:cNvSpPr/>
            <p:nvPr/>
          </p:nvSpPr>
          <p:spPr>
            <a:xfrm>
              <a:off x="1871838" y="5599026"/>
              <a:ext cx="8425894" cy="854465"/>
            </a:xfrm>
            <a:prstGeom prst="round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3DB118-602A-220A-85AB-84F164D41EBC}"/>
                </a:ext>
              </a:extLst>
            </p:cNvPr>
            <p:cNvSpPr txBox="1"/>
            <p:nvPr/>
          </p:nvSpPr>
          <p:spPr>
            <a:xfrm>
              <a:off x="2121432" y="5672315"/>
              <a:ext cx="81447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“Peak Revenue Performance”:</a:t>
              </a:r>
              <a:r>
                <a:rPr lang="en-US" dirty="0">
                  <a:latin typeface="Arial Black" panose="020B0A04020102020204" pitchFamily="34" charset="0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2013</a:t>
              </a:r>
              <a:r>
                <a:rPr lang="en-US" sz="2000" b="1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 marks the highest revenue year, indicating strong market demand and successful sales strategies.</a:t>
              </a:r>
              <a:endParaRPr lang="en-IN" sz="2000" b="1" dirty="0">
                <a:solidFill>
                  <a:srgbClr val="C00000"/>
                </a:solidFill>
                <a:latin typeface="Californian FB" panose="0207040306080B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12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E5EF7B-EE58-BE47-2FEE-1E6DFBFF2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49" y="991754"/>
            <a:ext cx="5425495" cy="388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CA36D-4688-0A20-29EC-D94DB26C1112}"/>
              </a:ext>
            </a:extLst>
          </p:cNvPr>
          <p:cNvSpPr txBox="1"/>
          <p:nvPr/>
        </p:nvSpPr>
        <p:spPr>
          <a:xfrm>
            <a:off x="3148010" y="513761"/>
            <a:ext cx="589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Fax" panose="02060602050505020204" pitchFamily="18" charset="0"/>
              </a:rPr>
              <a:t>Here, we can see Profit by Category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Lucida Fax" panose="0206060205050502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F4BB6B-2B19-48E7-C732-AFF268B0E96E}"/>
              </a:ext>
            </a:extLst>
          </p:cNvPr>
          <p:cNvGrpSpPr/>
          <p:nvPr/>
        </p:nvGrpSpPr>
        <p:grpSpPr>
          <a:xfrm>
            <a:off x="2928351" y="5170244"/>
            <a:ext cx="6431731" cy="1439904"/>
            <a:chOff x="2744284" y="5011288"/>
            <a:chExt cx="6431731" cy="1439904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7FBBE330-737A-0C6D-D7E4-FBE2EE742E1F}"/>
                </a:ext>
              </a:extLst>
            </p:cNvPr>
            <p:cNvSpPr/>
            <p:nvPr/>
          </p:nvSpPr>
          <p:spPr>
            <a:xfrm>
              <a:off x="2744284" y="5011288"/>
              <a:ext cx="6431731" cy="1150070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FF3CF4-A495-F2B2-9C60-A2E41FA08BCF}"/>
                </a:ext>
              </a:extLst>
            </p:cNvPr>
            <p:cNvSpPr txBox="1"/>
            <p:nvPr/>
          </p:nvSpPr>
          <p:spPr>
            <a:xfrm>
              <a:off x="3112415" y="5158530"/>
              <a:ext cx="5967167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“High Market Demand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Bahnschrift" panose="020B0502040204020203" pitchFamily="34" charset="0"/>
                </a:rPr>
                <a:t>” </a:t>
              </a:r>
              <a:r>
                <a:rPr lang="en-US" sz="2000" b="1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Bikes </a:t>
              </a:r>
              <a:r>
                <a:rPr lang="en-US" sz="2000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represent </a:t>
              </a:r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latin typeface="Californian FB" panose="0207040306080B030204" pitchFamily="18" charset="0"/>
                </a:rPr>
                <a:t>94.95%</a:t>
              </a:r>
              <a:r>
                <a:rPr lang="en-US" sz="2000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 of the sales, indicating strong consumer preference and market demand.</a:t>
              </a:r>
              <a:endParaRPr lang="en-IN" sz="2000" dirty="0">
                <a:solidFill>
                  <a:srgbClr val="C00000"/>
                </a:solidFill>
                <a:latin typeface="Californian FB" panose="0207040306080B030204" pitchFamily="18" charset="0"/>
              </a:endParaRPr>
            </a:p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929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BEA48-97B6-44E5-880F-1FD1A0EC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7" y="691017"/>
            <a:ext cx="9239889" cy="4885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8D5E4-9740-9A22-CA95-5AACAA4116B6}"/>
              </a:ext>
            </a:extLst>
          </p:cNvPr>
          <p:cNvSpPr txBox="1"/>
          <p:nvPr/>
        </p:nvSpPr>
        <p:spPr>
          <a:xfrm>
            <a:off x="3740133" y="204148"/>
            <a:ext cx="554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Fax" panose="02060602050505020204" pitchFamily="18" charset="0"/>
              </a:rPr>
              <a:t>Here, we can see Sales by Month</a:t>
            </a:r>
            <a:endParaRPr lang="en-I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B3A1C1-B0CC-DE8F-AB2F-1E40EA68D9B1}"/>
              </a:ext>
            </a:extLst>
          </p:cNvPr>
          <p:cNvGrpSpPr/>
          <p:nvPr/>
        </p:nvGrpSpPr>
        <p:grpSpPr>
          <a:xfrm>
            <a:off x="1712536" y="5787265"/>
            <a:ext cx="8766928" cy="759435"/>
            <a:chOff x="1652833" y="6010275"/>
            <a:chExt cx="8766928" cy="759435"/>
          </a:xfrm>
        </p:grpSpPr>
        <p:sp>
          <p:nvSpPr>
            <p:cNvPr id="2" name="Rectangle: Top Corners Rounded 1">
              <a:extLst>
                <a:ext uri="{FF2B5EF4-FFF2-40B4-BE49-F238E27FC236}">
                  <a16:creationId xmlns:a16="http://schemas.microsoft.com/office/drawing/2014/main" id="{4A9CDD93-29E4-2079-4ECB-5C7E17EDD4AD}"/>
                </a:ext>
              </a:extLst>
            </p:cNvPr>
            <p:cNvSpPr/>
            <p:nvPr/>
          </p:nvSpPr>
          <p:spPr>
            <a:xfrm>
              <a:off x="1652833" y="6010275"/>
              <a:ext cx="8766928" cy="749431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A9ECE5-DC86-395A-59C1-03B76998F48C}"/>
                </a:ext>
              </a:extLst>
            </p:cNvPr>
            <p:cNvSpPr txBox="1"/>
            <p:nvPr/>
          </p:nvSpPr>
          <p:spPr>
            <a:xfrm>
              <a:off x="2055044" y="6061824"/>
              <a:ext cx="78242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“Seasonal Demand Surge”: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Californian FB" panose="0207040306080B030204" pitchFamily="18" charset="0"/>
                </a:rPr>
                <a:t>November and December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alifornian FB" panose="0207040306080B030204" pitchFamily="18" charset="0"/>
                </a:rPr>
                <a:t> typically see increased consumer spending due to holiday shopping.</a:t>
              </a:r>
              <a:endParaRPr lang="en-IN" sz="2000" dirty="0">
                <a:solidFill>
                  <a:schemeClr val="accent2">
                    <a:lumMod val="75000"/>
                  </a:schemeClr>
                </a:solidFill>
                <a:latin typeface="Californian FB" panose="0207040306080B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81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456267-13E4-97EC-0E23-0854AE2D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04" y="944077"/>
            <a:ext cx="8219292" cy="436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76564-B32A-1AD0-BB8F-C2DEB2DF2D49}"/>
              </a:ext>
            </a:extLst>
          </p:cNvPr>
          <p:cNvSpPr txBox="1"/>
          <p:nvPr/>
        </p:nvSpPr>
        <p:spPr>
          <a:xfrm>
            <a:off x="3062287" y="379389"/>
            <a:ext cx="606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Fax" panose="02060602050505020204" pitchFamily="18" charset="0"/>
              </a:rPr>
              <a:t>Here, we can see Country wise Sales</a:t>
            </a:r>
            <a:endParaRPr lang="en-IN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65F92-7378-C827-629B-B7664A49E953}"/>
              </a:ext>
            </a:extLst>
          </p:cNvPr>
          <p:cNvGrpSpPr/>
          <p:nvPr/>
        </p:nvGrpSpPr>
        <p:grpSpPr>
          <a:xfrm>
            <a:off x="2155596" y="5524107"/>
            <a:ext cx="7880808" cy="954504"/>
            <a:chOff x="2083324" y="5637228"/>
            <a:chExt cx="7880808" cy="954504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50C08E6F-EF67-DDBB-EF93-551683F1BA27}"/>
                </a:ext>
              </a:extLst>
            </p:cNvPr>
            <p:cNvSpPr/>
            <p:nvPr/>
          </p:nvSpPr>
          <p:spPr>
            <a:xfrm>
              <a:off x="2083324" y="5637228"/>
              <a:ext cx="7880808" cy="954504"/>
            </a:xfrm>
            <a:prstGeom prst="round2Same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FB9482-7846-6640-3917-247453638366}"/>
                </a:ext>
              </a:extLst>
            </p:cNvPr>
            <p:cNvSpPr txBox="1"/>
            <p:nvPr/>
          </p:nvSpPr>
          <p:spPr>
            <a:xfrm>
              <a:off x="2389695" y="5801806"/>
              <a:ext cx="72680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“Strong Purchasing Power”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: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Californian FB" panose="0207040306080B030204" pitchFamily="18" charset="0"/>
                </a:rPr>
                <a:t>High disposable incomes in the ‘</a:t>
              </a:r>
              <a:r>
                <a:rPr lang="en-US" sz="2000" b="1" dirty="0">
                  <a:solidFill>
                    <a:schemeClr val="accent2">
                      <a:lumMod val="50000"/>
                    </a:schemeClr>
                  </a:solidFill>
                  <a:latin typeface="Californian FB" panose="0207040306080B030204" pitchFamily="18" charset="0"/>
                </a:rPr>
                <a:t>US’ and ‘Australia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Californian FB" panose="0207040306080B030204" pitchFamily="18" charset="0"/>
                </a:rPr>
                <a:t> lead to increased spending on bikes.</a:t>
              </a:r>
              <a:endParaRPr lang="en-IN" sz="2000" dirty="0">
                <a:solidFill>
                  <a:schemeClr val="accent2">
                    <a:lumMod val="50000"/>
                  </a:schemeClr>
                </a:solidFill>
                <a:latin typeface="Californian FB" panose="0207040306080B030204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164F13-EF27-D8CE-4A38-5A2E9C06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3" y="1307279"/>
            <a:ext cx="838284" cy="47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94705-4158-9F29-E19A-928F0F9DF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10" y="1457999"/>
            <a:ext cx="838800" cy="4106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F5C5EB0-154A-BFCF-267A-61F9EE357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8656" y="3747379"/>
            <a:ext cx="838800" cy="498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87672-0C55-8FE8-5746-84789CC77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3" y="3931884"/>
            <a:ext cx="838800" cy="503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8D8D86-FBE7-FE5A-632D-91BFB5F4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25" y="4034671"/>
            <a:ext cx="838800" cy="5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E39A16-3565-6F86-44A6-19927A1296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88" y="4308300"/>
            <a:ext cx="838800" cy="4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9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FA8C7D-E405-2BEC-56F4-A68ED183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2652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B3C05-24C3-B205-9276-9724C7EE5105}"/>
              </a:ext>
            </a:extLst>
          </p:cNvPr>
          <p:cNvSpPr txBox="1"/>
          <p:nvPr/>
        </p:nvSpPr>
        <p:spPr>
          <a:xfrm>
            <a:off x="754144" y="2903456"/>
            <a:ext cx="86820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43728"/>
                </a:solidFill>
                <a:latin typeface="Arial Rounded MT Bold" panose="020F0704030504030204" pitchFamily="34" charset="0"/>
                <a:ea typeface="Crimson Pro Bold"/>
                <a:cs typeface="Crimson Pro Bold" pitchFamily="34" charset="-120"/>
              </a:rPr>
              <a:t>Product Innovation &amp; Future Strategy</a:t>
            </a:r>
            <a:endParaRPr lang="en-US" sz="3200" dirty="0">
              <a:latin typeface="Arial Rounded MT Bold" panose="020F0704030504030204" pitchFamily="34" charset="0"/>
              <a:ea typeface="Crimson Pro Bold"/>
            </a:endParaRPr>
          </a:p>
          <a:p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DB85AC-6FDC-FF04-DC79-4CBE65209DFA}"/>
              </a:ext>
            </a:extLst>
          </p:cNvPr>
          <p:cNvCxnSpPr/>
          <p:nvPr/>
        </p:nvCxnSpPr>
        <p:spPr>
          <a:xfrm>
            <a:off x="754144" y="3959258"/>
            <a:ext cx="1016209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hape 3">
            <a:extLst>
              <a:ext uri="{FF2B5EF4-FFF2-40B4-BE49-F238E27FC236}">
                <a16:creationId xmlns:a16="http://schemas.microsoft.com/office/drawing/2014/main" id="{3701FC09-38E3-C361-F801-BE0EB81DD108}"/>
              </a:ext>
            </a:extLst>
          </p:cNvPr>
          <p:cNvSpPr/>
          <p:nvPr/>
        </p:nvSpPr>
        <p:spPr>
          <a:xfrm>
            <a:off x="1756709" y="3765230"/>
            <a:ext cx="477441" cy="477441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27C59633-4799-ABEE-1C48-FC9B756D5179}"/>
              </a:ext>
            </a:extLst>
          </p:cNvPr>
          <p:cNvSpPr/>
          <p:nvPr/>
        </p:nvSpPr>
        <p:spPr>
          <a:xfrm>
            <a:off x="5596470" y="3720537"/>
            <a:ext cx="477441" cy="477441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45BE7515-79AF-4719-9763-8DD98AD73788}"/>
              </a:ext>
            </a:extLst>
          </p:cNvPr>
          <p:cNvSpPr/>
          <p:nvPr/>
        </p:nvSpPr>
        <p:spPr>
          <a:xfrm>
            <a:off x="9791531" y="3720537"/>
            <a:ext cx="477441" cy="477441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53856B-73D3-F204-E1CB-ED71E72D60D7}"/>
              </a:ext>
            </a:extLst>
          </p:cNvPr>
          <p:cNvCxnSpPr>
            <a:stCxn id="12" idx="2"/>
          </p:cNvCxnSpPr>
          <p:nvPr/>
        </p:nvCxnSpPr>
        <p:spPr>
          <a:xfrm flipH="1">
            <a:off x="1995429" y="4242671"/>
            <a:ext cx="1" cy="42359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AE124D-70D0-5DC1-B9E4-D6D590977F11}"/>
              </a:ext>
            </a:extLst>
          </p:cNvPr>
          <p:cNvCxnSpPr/>
          <p:nvPr/>
        </p:nvCxnSpPr>
        <p:spPr>
          <a:xfrm flipH="1">
            <a:off x="5835190" y="4197978"/>
            <a:ext cx="1" cy="42359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8E7606-06A4-39CF-3AB5-6AC6B00A7B2D}"/>
              </a:ext>
            </a:extLst>
          </p:cNvPr>
          <p:cNvCxnSpPr/>
          <p:nvPr/>
        </p:nvCxnSpPr>
        <p:spPr>
          <a:xfrm flipH="1">
            <a:off x="10030250" y="4197978"/>
            <a:ext cx="1" cy="423597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0B3093-73C2-EA82-D453-A25BBB9D421E}"/>
              </a:ext>
            </a:extLst>
          </p:cNvPr>
          <p:cNvSpPr txBox="1"/>
          <p:nvPr/>
        </p:nvSpPr>
        <p:spPr>
          <a:xfrm>
            <a:off x="1371466" y="4609707"/>
            <a:ext cx="1442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43728"/>
                </a:solidFill>
                <a:latin typeface="Baskerville Old Face" panose="02020602080505020303" pitchFamily="18" charset="0"/>
                <a:ea typeface="Crimson Pro Bold" pitchFamily="34" charset="-122"/>
                <a:cs typeface="Crimson Pro Bold" pitchFamily="34" charset="-120"/>
              </a:rPr>
              <a:t>Innovation</a:t>
            </a:r>
            <a:endParaRPr lang="en-US" sz="2000" dirty="0">
              <a:latin typeface="Baskerville Old Face" panose="02020602080505020303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1EDB0-D08B-D019-9421-C440CB5BA51D}"/>
              </a:ext>
            </a:extLst>
          </p:cNvPr>
          <p:cNvSpPr txBox="1"/>
          <p:nvPr/>
        </p:nvSpPr>
        <p:spPr>
          <a:xfrm>
            <a:off x="4667367" y="4609707"/>
            <a:ext cx="25688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3728"/>
                </a:solidFill>
                <a:latin typeface="Baskerville Old Face" panose="02020602080505020303" pitchFamily="18" charset="0"/>
                <a:ea typeface="Crimson Pro Bold" pitchFamily="34" charset="-122"/>
                <a:cs typeface="Crimson Pro Bold" pitchFamily="34" charset="-120"/>
              </a:rPr>
              <a:t>Sustainability Efforts</a:t>
            </a:r>
            <a:endParaRPr lang="en-US" sz="2000" dirty="0">
              <a:latin typeface="Baskerville Old Face" panose="02020602080505020303" pitchFamily="18" charset="0"/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D4C50-083D-D842-2979-9B786D91ED94}"/>
              </a:ext>
            </a:extLst>
          </p:cNvPr>
          <p:cNvSpPr txBox="1"/>
          <p:nvPr/>
        </p:nvSpPr>
        <p:spPr>
          <a:xfrm>
            <a:off x="9180900" y="4619592"/>
            <a:ext cx="203134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43728"/>
                </a:solidFill>
                <a:latin typeface="Baskerville Old Face" panose="02020602080505020303" pitchFamily="18" charset="0"/>
                <a:ea typeface="Crimson Pro Bold" pitchFamily="34" charset="-122"/>
                <a:cs typeface="Crimson Pro Bold" pitchFamily="34" charset="-120"/>
              </a:rPr>
              <a:t>Expansion Plans</a:t>
            </a:r>
            <a:endParaRPr lang="en-US" sz="2000" dirty="0">
              <a:latin typeface="Baskerville Old Face" panose="02020602080505020303" pitchFamily="18" charset="0"/>
            </a:endParaRP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FF79E5-32A1-70A4-A11B-CB280BE3181F}"/>
              </a:ext>
            </a:extLst>
          </p:cNvPr>
          <p:cNvSpPr txBox="1"/>
          <p:nvPr/>
        </p:nvSpPr>
        <p:spPr>
          <a:xfrm>
            <a:off x="235534" y="5033304"/>
            <a:ext cx="3714160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Adventure Works Cycles is committed to investing in research and development to create cutting-edge cycling products, including e-bikes and high-performance components.</a:t>
            </a:r>
            <a:endParaRPr lang="en-IN" sz="15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5416DB-5DA7-F20B-E805-BBDCF5DEEE8E}"/>
              </a:ext>
            </a:extLst>
          </p:cNvPr>
          <p:cNvSpPr txBox="1"/>
          <p:nvPr/>
        </p:nvSpPr>
        <p:spPr>
          <a:xfrm>
            <a:off x="4682069" y="5071895"/>
            <a:ext cx="3443836" cy="156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are committed to sustainable practices by using eco-friendly materials and reducing carbon footprint throughout the manufacturing process.</a:t>
            </a:r>
          </a:p>
          <a:p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9A120-0371-CAFB-9589-8C405C6ECE8C}"/>
              </a:ext>
            </a:extLst>
          </p:cNvPr>
          <p:cNvSpPr txBox="1"/>
          <p:nvPr/>
        </p:nvSpPr>
        <p:spPr>
          <a:xfrm>
            <a:off x="8748165" y="5102488"/>
            <a:ext cx="3443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Adventure Works Cycles plans to expand its product range to include new categories and explore opportunities in emerging markets.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7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361</Words>
  <Application>Microsoft Office PowerPoint</Application>
  <PresentationFormat>Widescreen</PresentationFormat>
  <Paragraphs>56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9" baseType="lpstr">
      <vt:lpstr>Algerian</vt:lpstr>
      <vt:lpstr>Arial</vt:lpstr>
      <vt:lpstr>Arial Black</vt:lpstr>
      <vt:lpstr>Arial Rounded MT Bold</vt:lpstr>
      <vt:lpstr>Bahnschrift</vt:lpstr>
      <vt:lpstr>Bahnschrift SemiBold</vt:lpstr>
      <vt:lpstr>Baskerville Old Face</vt:lpstr>
      <vt:lpstr>Bookman Old Style</vt:lpstr>
      <vt:lpstr>Calibri</vt:lpstr>
      <vt:lpstr>Calibri Light</vt:lpstr>
      <vt:lpstr>Californian FB</vt:lpstr>
      <vt:lpstr>Century</vt:lpstr>
      <vt:lpstr>Crimson Pro Bold</vt:lpstr>
      <vt:lpstr>Fraunces Extra Bold</vt:lpstr>
      <vt:lpstr>Lucida Fax</vt:lpstr>
      <vt:lpstr>Open Sans</vt:lpstr>
      <vt:lpstr>Segoe UI Variable Small Semibol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Kaviya R</dc:creator>
  <cp:lastModifiedBy>Kaviya R</cp:lastModifiedBy>
  <cp:revision>51</cp:revision>
  <dcterms:created xsi:type="dcterms:W3CDTF">2024-10-10T10:40:07Z</dcterms:created>
  <dcterms:modified xsi:type="dcterms:W3CDTF">2024-10-14T15:07:45Z</dcterms:modified>
</cp:coreProperties>
</file>